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7"/>
  </p:notesMasterIdLst>
  <p:handoutMasterIdLst>
    <p:handoutMasterId r:id="rId58"/>
  </p:handoutMasterIdLst>
  <p:sldIdLst>
    <p:sldId id="341" r:id="rId5"/>
    <p:sldId id="490" r:id="rId6"/>
    <p:sldId id="564" r:id="rId7"/>
    <p:sldId id="582" r:id="rId8"/>
    <p:sldId id="420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515" r:id="rId21"/>
    <p:sldId id="567" r:id="rId22"/>
    <p:sldId id="498" r:id="rId23"/>
    <p:sldId id="466" r:id="rId24"/>
    <p:sldId id="563" r:id="rId25"/>
    <p:sldId id="583" r:id="rId26"/>
    <p:sldId id="469" r:id="rId27"/>
    <p:sldId id="560" r:id="rId28"/>
    <p:sldId id="500" r:id="rId29"/>
    <p:sldId id="541" r:id="rId30"/>
    <p:sldId id="406" r:id="rId31"/>
    <p:sldId id="509" r:id="rId32"/>
    <p:sldId id="553" r:id="rId33"/>
    <p:sldId id="569" r:id="rId34"/>
    <p:sldId id="474" r:id="rId35"/>
    <p:sldId id="570" r:id="rId36"/>
    <p:sldId id="430" r:id="rId37"/>
    <p:sldId id="501" r:id="rId38"/>
    <p:sldId id="544" r:id="rId39"/>
    <p:sldId id="416" r:id="rId40"/>
    <p:sldId id="414" r:id="rId41"/>
    <p:sldId id="412" r:id="rId42"/>
    <p:sldId id="503" r:id="rId43"/>
    <p:sldId id="546" r:id="rId44"/>
    <p:sldId id="556" r:id="rId45"/>
    <p:sldId id="571" r:id="rId46"/>
    <p:sldId id="517" r:id="rId47"/>
    <p:sldId id="575" r:id="rId48"/>
    <p:sldId id="576" r:id="rId49"/>
    <p:sldId id="577" r:id="rId50"/>
    <p:sldId id="537" r:id="rId51"/>
    <p:sldId id="579" r:id="rId52"/>
    <p:sldId id="580" r:id="rId53"/>
    <p:sldId id="581" r:id="rId54"/>
    <p:sldId id="551" r:id="rId55"/>
    <p:sldId id="464" r:id="rId5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11" autoAdjust="0"/>
    <p:restoredTop sz="86481" autoAdjust="0"/>
  </p:normalViewPr>
  <p:slideViewPr>
    <p:cSldViewPr snapToGrid="0">
      <p:cViewPr varScale="1">
        <p:scale>
          <a:sx n="64" d="100"/>
          <a:sy n="64" d="100"/>
        </p:scale>
        <p:origin x="892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34254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4230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51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Incheon, Korea; 12 – 14 March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SP-250336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7_Incheon-2025-03/Docs/CP-250248.zip" TargetMode="External"/><Relationship Id="rId3" Type="http://schemas.openxmlformats.org/officeDocument/2006/relationships/hyperlink" Target="https://www.3gpp.org/ftp/tsg_ct/TSG_CT/CT_107_Incheon-2025-03/Docs/CP-250017.zip" TargetMode="External"/><Relationship Id="rId7" Type="http://schemas.openxmlformats.org/officeDocument/2006/relationships/hyperlink" Target="https://www.3gpp.org/ftp/tsg_ct/TSG_CT/CT_107_Incheon-2025-03/Docs/CP-250075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7_Incheon-2025-03/Docs/CP-250074.zip" TargetMode="External"/><Relationship Id="rId11" Type="http://schemas.openxmlformats.org/officeDocument/2006/relationships/hyperlink" Target="https://www.3gpp.org/ftp/tsg_ct/TSG_CT/CT_107_Incheon-2025-03/Docs/CP-250132.zip" TargetMode="External"/><Relationship Id="rId5" Type="http://schemas.openxmlformats.org/officeDocument/2006/relationships/hyperlink" Target="https://www.3gpp.org/ftp/tsg_ct/TSG_CT/CT_107_Incheon-2025-03/Docs/CP-250073.zip" TargetMode="External"/><Relationship Id="rId10" Type="http://schemas.openxmlformats.org/officeDocument/2006/relationships/hyperlink" Target="https://www.3gpp.org/ftp/tsg_ct/TSG_CT/CT_107_Incheon-2025-03/Docs/CP-250249.zip" TargetMode="External"/><Relationship Id="rId4" Type="http://schemas.openxmlformats.org/officeDocument/2006/relationships/hyperlink" Target="https://www.3gpp.org/ftp/tsg_ct/TSG_CT/CT_107_Incheon-2025-03/Docs/CP-250247.zip" TargetMode="External"/><Relationship Id="rId9" Type="http://schemas.openxmlformats.org/officeDocument/2006/relationships/hyperlink" Target="https://www.3gpp.org/ftp/tsg_ct/TSG_CT/CT_107_Incheon-2025-03/Docs/CP-250077.zip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7_Incheon-2025-03/Docs/CP-250133.zip" TargetMode="External"/><Relationship Id="rId3" Type="http://schemas.openxmlformats.org/officeDocument/2006/relationships/hyperlink" Target="https://www.3gpp.org/ftp/tsg_ct/TSG_CT/CT_107_Incheon-2025-03/Docs/CP-250018.zip" TargetMode="External"/><Relationship Id="rId7" Type="http://schemas.openxmlformats.org/officeDocument/2006/relationships/hyperlink" Target="https://www.3gpp.org/ftp/tsg_ct/TSG_CT/CT_107_Incheon-2025-03/Docs/CP-250250.zip" TargetMode="External"/><Relationship Id="rId2" Type="http://schemas.openxmlformats.org/officeDocument/2006/relationships/hyperlink" Target="https://www.3gpp.org/ftp/tsg_ct/TSG_CT/CT_107_Incheon-2025-03/Docs/CP-2500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7_Incheon-2025-03/Docs/CP-250078.zip" TargetMode="External"/><Relationship Id="rId5" Type="http://schemas.openxmlformats.org/officeDocument/2006/relationships/hyperlink" Target="https://www.3gpp.org/ftp/tsg_ct/TSG_CT/CT_107_Incheon-2025-03/Docs/CP-250020.zip" TargetMode="External"/><Relationship Id="rId4" Type="http://schemas.openxmlformats.org/officeDocument/2006/relationships/hyperlink" Target="https://www.3gpp.org/ftp/tsg_ct/TSG_CT/CT_107_Incheon-2025-03/Docs/CP-250019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251.zip" TargetMode="External"/><Relationship Id="rId2" Type="http://schemas.openxmlformats.org/officeDocument/2006/relationships/hyperlink" Target="https://www.3gpp.org/ftp/tsg_ct/TSG_CT/CT_107_Incheon-2025-03/Docs/CP-250134.zip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138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7_Incheon-2025-03/Docs/CP-250140.zip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7.png"/><Relationship Id="rId4" Type="http://schemas.openxmlformats.org/officeDocument/2006/relationships/hyperlink" Target="mailto:li.zhijun3@zte.com.c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SA#107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263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874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9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9 WIDs</a:t>
            </a:r>
          </a:p>
          <a:p>
            <a:r>
              <a:rPr lang="en-US" dirty="0"/>
              <a:t>Noted or Approved TS/TR</a:t>
            </a:r>
          </a:p>
          <a:p>
            <a:pPr lvl="1"/>
            <a:r>
              <a:rPr lang="en-US" altLang="fr-FR" dirty="0"/>
              <a:t>2 Approved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333 registered</a:t>
            </a:r>
          </a:p>
          <a:p>
            <a:pPr lvl="2"/>
            <a:r>
              <a:rPr lang="en-US" altLang="fr-FR" dirty="0"/>
              <a:t>240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274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311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240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49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CRc)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(2)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 (6)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27 (27)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109 (188 in previous TSG)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637 (920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 new WID/SIDs approved</a:t>
            </a: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2 TR for approval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D505E9A3-5AC8-A968-A902-5DF60D3E1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072188"/>
              </p:ext>
            </p:extLst>
          </p:nvPr>
        </p:nvGraphicFramePr>
        <p:xfrm>
          <a:off x="215757" y="2282825"/>
          <a:ext cx="11736531" cy="151509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C1-251039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 LM - XML schema corrections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C1-250955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MIME types for CBOR payload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C1-250958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MIME types for CBOR payload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63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0" indent="0">
              <a:buNone/>
              <a:tabLst>
                <a:tab pos="531813" algn="l"/>
              </a:tabLst>
            </a:pPr>
            <a:r>
              <a:rPr lang="de-DE" sz="2400" dirty="0">
                <a:latin typeface="Arial" panose="020B0604020202020204" pitchFamily="34" charset="0"/>
                <a:ea typeface="Calibri" panose="020F0502020204030204" pitchFamily="34" charset="0"/>
              </a:rPr>
              <a:t>On incoming LSs to CT</a:t>
            </a:r>
          </a:p>
          <a:p>
            <a:pPr marL="531813" indent="-531813">
              <a:tabLst>
                <a:tab pos="531813" algn="l"/>
              </a:tabLst>
            </a:pPr>
            <a:r>
              <a:rPr lang="de-DE" sz="2400" dirty="0">
                <a:latin typeface="Arial" panose="020B0604020202020204" pitchFamily="34" charset="0"/>
                <a:ea typeface="Calibri" panose="020F0502020204030204" pitchFamily="34" charset="0"/>
              </a:rPr>
              <a:t>Next Generation eCall</a:t>
            </a:r>
            <a:r>
              <a:rPr lang="en-GB" sz="2400" dirty="0">
                <a:effectLst/>
                <a:ea typeface="Calibri" panose="020F0502020204030204" pitchFamily="34" charset="0"/>
              </a:rPr>
              <a:t> LS /requirements from CEN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(CP-250202)</a:t>
            </a:r>
            <a:endParaRPr lang="en-GB" sz="2400" dirty="0">
              <a:effectLst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a typeface="Calibri" panose="020F0502020204030204" pitchFamily="34" charset="0"/>
              </a:rPr>
              <a:t>CT asks CT1 to reply to CEN</a:t>
            </a:r>
            <a:endParaRPr lang="en-SE" sz="2000" dirty="0"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a typeface="Calibri" panose="020F0502020204030204" pitchFamily="34" charset="0"/>
              </a:rPr>
              <a:t>CT1 needs to consider that</a:t>
            </a:r>
            <a:r>
              <a:rPr lang="en-SE" sz="2000" dirty="0">
                <a:ea typeface="Calibri" panose="020F0502020204030204" pitchFamily="34" charset="0"/>
              </a:rPr>
              <a:t> </a:t>
            </a:r>
            <a:r>
              <a:rPr lang="en-GB" sz="2000" dirty="0">
                <a:ea typeface="Calibri" panose="020F0502020204030204" pitchFamily="34" charset="0"/>
              </a:rPr>
              <a:t>CEN requir</a:t>
            </a:r>
            <a:r>
              <a:rPr lang="en-SE" sz="2000" dirty="0">
                <a:ea typeface="Calibri" panose="020F0502020204030204" pitchFamily="34" charset="0"/>
              </a:rPr>
              <a:t>e</a:t>
            </a:r>
            <a:r>
              <a:rPr lang="en-GB" sz="2000" dirty="0">
                <a:ea typeface="Calibri" panose="020F0502020204030204" pitchFamily="34" charset="0"/>
              </a:rPr>
              <a:t>ments have to be completed by June to allow ETSI sufficient time to prepare their documentation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LIAISON on Public Warning System based on digital signature mechanisms (CCSA) (CP-250203)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</a:t>
            </a:r>
            <a:r>
              <a:rPr lang="en-SE" sz="2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or SA1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should reply, because requirements should be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clarified</a:t>
            </a:r>
            <a:r>
              <a:rPr lang="en-SE" sz="20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first</a:t>
            </a:r>
            <a:endParaRPr lang="en-GB" sz="2000" dirty="0">
              <a:effectLst/>
              <a:ea typeface="Calibri" panose="020F0502020204030204" pitchFamily="34" charset="0"/>
            </a:endParaRPr>
          </a:p>
          <a:p>
            <a:pPr marL="531813" indent="-531813">
              <a:tabLst>
                <a:tab pos="531813" algn="l"/>
              </a:tabLst>
            </a:pPr>
            <a:r>
              <a:rPr lang="de-DE" sz="2400" dirty="0">
                <a:latin typeface="Arial" panose="020B0604020202020204" pitchFamily="34" charset="0"/>
                <a:ea typeface="Calibri" panose="020F0502020204030204" pitchFamily="34" charset="0"/>
              </a:rPr>
              <a:t>LS on Invitation to update the information in the IMT-2020 and beyond roadmap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r>
              <a:rPr lang="en-GB" sz="2400" dirty="0">
                <a:effectLst/>
                <a:ea typeface="Calibri" panose="020F050202020403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(CP-250241)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3GPP should sent a single reply, SA should be the proper TSG to reply</a:t>
            </a:r>
          </a:p>
          <a:p>
            <a:pPr marL="531813" indent="-531813">
              <a:tabLst>
                <a:tab pos="531813" algn="l"/>
              </a:tabLst>
            </a:pPr>
            <a:endParaRPr lang="en-GB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Withdrawal of the Rel-17 version of TS 24.549 (CP-250261)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CT1 noted that Rel-17 and Rel-18 version are not compatible and prefer to withdraw Rel-17 version. </a:t>
            </a:r>
            <a:r>
              <a:rPr lang="en-SE" sz="20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</a:t>
            </a:r>
            <a:r>
              <a:rPr lang="en-US" sz="20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he stage 2 requirements for this TS are specified by SA6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SA6 is asked to analyse the issue (part of eS</a:t>
            </a:r>
            <a:r>
              <a:rPr lang="en-SE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EAL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 and </a:t>
            </a:r>
            <a:r>
              <a:rPr lang="en-SE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consider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 a related CR to next plenary to make  sure Rel-17 TSs are inline  after plenar</a:t>
            </a: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#108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CT has sent an LS to SA6. </a:t>
            </a:r>
          </a:p>
          <a:p>
            <a:pPr marL="531813" indent="-531813">
              <a:tabLst>
                <a:tab pos="531813" algn="l"/>
              </a:tabLst>
            </a:pPr>
            <a:r>
              <a:rPr lang="de-DE" sz="2400" dirty="0">
                <a:latin typeface="Arial" panose="020B0604020202020204" pitchFamily="34" charset="0"/>
                <a:ea typeface="Calibri" panose="020F0502020204030204" pitchFamily="34" charset="0"/>
              </a:rPr>
              <a:t>Lean and Streamlined 6G Standards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 (CP-250260)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CT endorsed the proposal  and hope all companies will be prepared to agree less on multiple options as a compromise in 6G.</a:t>
            </a:r>
          </a:p>
          <a:p>
            <a:pPr marL="531813" indent="-531813">
              <a:tabLst>
                <a:tab pos="531813" algn="l"/>
              </a:tabLst>
            </a:pPr>
            <a:r>
              <a:rPr lang="de-DE" sz="2400" dirty="0">
                <a:latin typeface="Arial" panose="020B0604020202020204" pitchFamily="34" charset="0"/>
                <a:ea typeface="Calibri" panose="020F0502020204030204" pitchFamily="34" charset="0"/>
              </a:rPr>
              <a:t>3GU now has a new feature, which aligns the tdoc title (in the database) with the content of uploaded tdoc.</a:t>
            </a:r>
            <a:endParaRPr lang="en-GB" sz="24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3GU should not silently aligning the database with the uploaded tdoc, 3GU should only send  report on misalignments, MCC should trigger an update of the tool</a:t>
            </a:r>
            <a:endParaRPr lang="en-GB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31813" indent="-531813">
              <a:tabLst>
                <a:tab pos="531813" algn="l"/>
              </a:tabLst>
            </a:pPr>
            <a:endParaRPr lang="en-GB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378429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CT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would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like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ask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stage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2 WGs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complete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</a:rPr>
              <a:t>the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requirements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on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time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to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enable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stage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3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implementation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with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enough</a:t>
            </a:r>
            <a:r>
              <a:rPr lang="es-ES" dirty="0">
                <a:latin typeface="Arial" panose="020B0604020202020204" pitchFamily="34" charset="0"/>
                <a:ea typeface="Calibri" panose="020F0502020204030204" pitchFamily="34" charset="0"/>
              </a:rPr>
              <a:t> time</a:t>
            </a:r>
          </a:p>
          <a:p>
            <a:pPr marL="0" indent="0" fontAlgn="auto" hangingPunct="1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Kimmo Kymalainen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Wanshi</a:t>
            </a:r>
            <a:r>
              <a:rPr lang="en-SE" altLang="ja-JP" dirty="0"/>
              <a:t>/Ron</a:t>
            </a:r>
            <a:r>
              <a:rPr lang="en-GB" altLang="ja-JP" dirty="0"/>
              <a:t>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Rel-19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177846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DF0C069-CCD9-6368-6E0B-3553B7852F26}"/>
              </a:ext>
            </a:extLst>
          </p:cNvPr>
          <p:cNvSpPr txBox="1"/>
          <p:nvPr/>
        </p:nvSpPr>
        <p:spPr>
          <a:xfrm rot="21197728">
            <a:off x="3091260" y="3728519"/>
            <a:ext cx="5425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Study items in CT#106.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19226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853643"/>
              </p:ext>
            </p:extLst>
          </p:nvPr>
        </p:nvGraphicFramePr>
        <p:xfrm>
          <a:off x="224631" y="1920897"/>
          <a:ext cx="11742738" cy="308864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CP-250017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PRU Usage Extension supported by Core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CP-250247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energy efficiency and energy saving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CP-250073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Network Controlled Network Slice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CP-250074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Rel-19 Application Data Analytics Enablement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CP-250075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Rel-19 Enhancements of SM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CP-250248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IP Domain usage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CP-250077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UEId Service API support for MSISDN verification operation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CP-250249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enablement aspects for MMTel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24.392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29.392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5802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CP-250132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the support for PWS in Satellite E-UTRAN and Satellite NG-RAN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Rel-19 1/2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255747"/>
              </p:ext>
            </p:extLst>
          </p:nvPr>
        </p:nvGraphicFramePr>
        <p:xfrm>
          <a:off x="224631" y="1920897"/>
          <a:ext cx="11742738" cy="34747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CP-250016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of support for Edge Computing in 5G Core network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CP-250018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UPF enhancement for Exposure And SBA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CP-250019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Indirect Network Sharing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CP-250020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 NR Femto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CP-250078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Providing per-subscriber VLAN instructions from UDM and DN-AAA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CP-250250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Core Network Enhanced Support for Artificial Intelligence (AI) and Machine Learning (ML)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29.570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CP-250133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security for mobility over non-3GPP access to avoid full primary authentication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Rel-19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02714"/>
              </p:ext>
            </p:extLst>
          </p:nvPr>
        </p:nvGraphicFramePr>
        <p:xfrm>
          <a:off x="224631" y="1920897"/>
          <a:ext cx="11742738" cy="11887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CP-250134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integration of satellite components in the 5G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CP-250251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NAS layer overhead reduction for data transfer using CP CIoT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738167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093525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B2B6C1A-D342-6A64-7F24-CED37ADD1708}"/>
              </a:ext>
            </a:extLst>
          </p:cNvPr>
          <p:cNvSpPr txBox="1"/>
          <p:nvPr/>
        </p:nvSpPr>
        <p:spPr>
          <a:xfrm rot="21197728">
            <a:off x="2213068" y="3682249"/>
            <a:ext cx="7042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TS/TR for information in CT#106.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99043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CP-250138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29.866 v2.0.0 on Study on IMS Disaster Prevention and Restoration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CP-250140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24.812 V2.0.0 on Study on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954266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System; Energy Information Function Services; Stage 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System; Service Communication Proxy (SCP) Services;Stage 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24.392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enablement aspects for MMTel; Protocol specification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29.392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Application layer support for MMTel; MMTel Enabler Server Services; stage 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(1/4)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8AF4F8-981C-1959-6AE9-9E766C866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668970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Associating the DNS entry with the used RSC for layer-3 UE-to-UE relay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C1-250575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TEI19, 5G_ProSe_Ph2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0521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missing LLDP TLVs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18.6.0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C1-250672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Vertical_LAN, IIoT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9.2, 9.10, 9.11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5947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missing LLDP TLVs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C1-250673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Vertical_LAN, IIoT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9.2, 9.10, 9.11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5948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6699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Alt-1: Allow multiple multiplexed media packet filter components in one packet filter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C1-250729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vivo, Nokia, Huawei, HiSilicon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2, 3.2, 9.11.4.13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5958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MT SMS over NAS with priority for messaging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C1-250735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MPS4msg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5.6.2.2.1.1, 5.6.2.4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29.272 CR 0869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introduction for the UE-Satellite-UE communication in IMS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NTT DOCOMO, CATT, 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 AX.1, AX.2.1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 1561, 1562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Determining the activation of optimized media routing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NTT DOCOMO, Nokia, CATT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AX.2.2.1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CR1562 and CR1564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(new)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19226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1873" y="3310087"/>
            <a:ext cx="99065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(2/4)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75C737C-501E-5C10-09D4-49D27D56B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348823"/>
              </p:ext>
            </p:extLst>
          </p:nvPr>
        </p:nvGraphicFramePr>
        <p:xfrm>
          <a:off x="745921" y="1825625"/>
          <a:ext cx="10066364" cy="4254456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6710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UE-Satellite-UE communication with early media in IMS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AX.2.2.xx (new)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 1520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initiated standalone IMS DC session setup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9.3.2.2.1A(new), 9.3.2.2.2.4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23228 CR 1541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 of network initiated P2P application data channel establishment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9.3.2.2.2.4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23.228 CR 1581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Remove a EN of avatar communication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C.3.2.1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23.228 CR 1581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the IMS AS requirement for the enforcement of PS data off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Mobile, Huawei, HiSilicon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9.3.2.2.5, 9.3.3.2.5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23228 CR 1533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data transmission quality measurement with Non-3GPP RAT - HTTP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7.2.14.2, 7.2.15.1, 8.3, 8.4.2, 8.5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data transmission quality measurement with Non-3GPP RAT - CoAP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7.2.14.4, 7.2.15.3, A.2.4.x1 (new), A.2.4.x2 (new), A.2.6.x3 (new), A.3.2.3.1, A.3.2.3.2.1, A.3.2.3.2.3, A.3.2.5.2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76096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(3/4)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9163EE-80B3-873D-A19A-BED49D2E3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041669"/>
              </p:ext>
            </p:extLst>
          </p:nvPr>
        </p:nvGraphicFramePr>
        <p:xfrm>
          <a:off x="745921" y="1825625"/>
          <a:ext cx="10066364" cy="4677129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non-3GPP access for connection status reporting configuration procedure - HTTP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7.2.19.2, 7.2.21.1, 8.3, 8.5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non-3GPP access for connection status reporting configuration procedure - CoAP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7.2.19.4, 7.2.21.3, 7.3 (new), A.3.4.3.1, A.3.4.3.2.1, A.3.4.3.3.x1 (new), A.3.4.5.2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 ProSe direct link establishment and direct link modification procedures for multi-hop UE-to-network relay based on model A discovery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C1-250995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Qualcomm Incorporated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8b.2.2, 8b.2.2.2.2, 8b.2.2.3, 10.3.6.1, 10.3.6.x (new)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0532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 ProSe multi-hop UE-to-UE relay: IP based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InterDigital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8c.2.2, 8c.2.2.1, 8c.2.2.x(new), 10.X(new), 10.X.1(new), 10.X.2(new), 10.X.2.1(new), 11.X.y1(new), 11.X.y2(new)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23.304 CR 0522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6668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NTZ improvements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C1-251013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InterDigital, LG Electronics, Qualcomm Incorporated, Huawei, HiSilicon, 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UAS_Ph3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4.22.5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23.256 CR 0154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NTZ improvements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C1-251014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InterDigital, LG Electronics, Qualcomm Incorporated, Huawei, HiSilicon, Nokia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UAS_Ph3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6.3.13.5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23.256 CR 0154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95398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(4/4)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478643-F041-F084-5885-5A9ADE5D4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205929"/>
              </p:ext>
            </p:extLst>
          </p:nvPr>
        </p:nvGraphicFramePr>
        <p:xfrm>
          <a:off x="745921" y="1825625"/>
          <a:ext cx="10066364" cy="341142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4215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Attach accept enhancements for S&amp;F satellite operation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C1-251131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SHARP, LG Electronics, Apple, Ericsson, CATT, Samsung, vivo, China Telecommunications Corp., ZTE, Huawei, HiSilicon, Qualcomm Incorporated, Xiaomi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5.5.1.2.4, 8.2.1.1, 8.2.1.x (new), 9.9.3.34, 9.9.3.x (new),10.2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23.401 CR 3861, 3867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4216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Rejecting attach request due to S&amp;F satellite operation reasons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C1-251132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SHARP, LG Electronics, Apple, Ericsson, CATT, Samsung, vivo, China Telecommunications Corp., ZTE, Huawei, HiSilicon, Qualcomm Incorporated, MediaTek inc., Xiaomi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5.5.1.2.5, 8.2.3.1, 8.2.3.x (new), 9.9.3.9, A.3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23.401 CR 3861, 3867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240399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approval(1/4)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E43C7C51-7E6F-99AC-2623-BCA2F07EC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172222"/>
              </p:ext>
            </p:extLst>
          </p:nvPr>
        </p:nvGraphicFramePr>
        <p:xfrm>
          <a:off x="263611" y="1855660"/>
          <a:ext cx="11117898" cy="4108563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C3-250080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information in the RetrieveInfoUAVFlight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8517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Removing URSP rules upon UDR Policy Data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CR5224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6071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Header handling functionality completion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CR5904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23.304 CR0535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69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23.304 CR0535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C3-250267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Layer-2 multi-hop UE-to-Network Relaying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23.304 CR0535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91907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C3-250357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on the PCRT applicable for 5WWC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23.316 CR2148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326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9695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the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0131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VLAN handling information update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8407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the signalling storm analytics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3511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Adding LMF as consumer of Nadrf_MLModelManagement_RetrievalRequest service operation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4752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processing instructions in the analytics aggregation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1269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Non-3gpp device info trigger applicability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16914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of Non-3GPP device provisioning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CR5963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CR6006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738378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C3-250537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AF requested network slicing replacement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0571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29.504 CR0301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86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approval(2/4)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02979168-EEBF-A7C9-1300-F11B0BB20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879335"/>
              </p:ext>
            </p:extLst>
          </p:nvPr>
        </p:nvGraphicFramePr>
        <p:xfrm>
          <a:off x="263611" y="1771136"/>
          <a:ext cx="11117898" cy="461996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requested network slice replacement in the Nnef_AMInfluence API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CR5305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551839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2403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CR5129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25402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serving satellite identification in UE-SAT-UE communication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320293"/>
                  </a:ext>
                </a:extLst>
              </a:tr>
              <a:tr h="22209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CR5223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32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CR5223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8772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Service parameter authorization in the PCF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CR5223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45903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IMS data channel capability exposure procedures update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23.228 CR1581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23.228 CR1541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67345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signaling information to deliver Media related information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05371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21874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Qos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081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Qos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716040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Clarification on the Qos monitoring capability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406087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Correction to avoid getting duplicate Static IP assignment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544385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CR5214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936761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23.502 CR5215</a:t>
                      </a:r>
                    </a:p>
                    <a:p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23.503 CR1315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071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950006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approval(3/4)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A41F218D-2694-255D-44EF-50B56C160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056297"/>
              </p:ext>
            </p:extLst>
          </p:nvPr>
        </p:nvGraphicFramePr>
        <p:xfrm>
          <a:off x="263611" y="1771136"/>
          <a:ext cx="11117898" cy="458463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41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C3-250599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CR5214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387540"/>
                  </a:ext>
                </a:extLst>
              </a:tr>
              <a:tr h="248833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CR5215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874246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CR5214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78963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Unconditional report of URSP rule enforcement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CR5215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004679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the Non-3GPP Device Identifier Information notification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CR1480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27948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eRedCap UE in receiving MBS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433238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eRedCap UE in receiving MBS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271669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QUIC-aware proxying using HTTP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164556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signaling information to deliver Media related information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11235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on-path N6 signaling to deliver Media related information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931352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CR5867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94687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for service data flow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CR5867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94400"/>
                  </a:ext>
                </a:extLst>
              </a:tr>
              <a:tr h="18887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over NEF interface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CR5867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96751"/>
                  </a:ext>
                </a:extLst>
              </a:tr>
              <a:tr h="34045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Support of AF request rate limitation information reporting over PCF event exposure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CR5867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CR1381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335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72557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approval(4/4)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AEF3FC86-F71E-A62D-F0C6-7A44D9808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666074"/>
              </p:ext>
            </p:extLst>
          </p:nvPr>
        </p:nvGraphicFramePr>
        <p:xfrm>
          <a:off x="263611" y="1878712"/>
          <a:ext cx="11117898" cy="259467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2838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92951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information in the Nnef_UAVFlightAssistance API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23.256 CR0167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81291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AF requested slice selection in AMPolicyAuthorization API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CR5305</a:t>
                      </a:r>
                    </a:p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78053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AF requested network slice replacement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CR5305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95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Allowed VLAN ID clarification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4248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to the NR RedCap UE indication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6477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Corrections to the NR RedCap UE indication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23.247 CR0384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95373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PDU Set QoS parameters in Alternative QoS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6819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C3-250663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Introduce (S)RTP Multiplexed Media Information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CR5958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407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806607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(1/4)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1EA811-48A6-3767-E371-52A12261E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677254"/>
              </p:ext>
            </p:extLst>
          </p:nvPr>
        </p:nvGraphicFramePr>
        <p:xfrm>
          <a:off x="542537" y="2079132"/>
          <a:ext cx="10967779" cy="34339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C4-250608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Nimsas_SessionEventControl service to support Network Capability exposure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23.228-1541..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description of callingIdentity for Nimsas_SessionEventControl service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23.228-1550..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Nimsas_SessionEventControl service to support PS Data Off status report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23.228-1533..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Nimsas_ImsSessionManagement service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23.228-1550...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the Header Handling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C4-250465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Leveraging PDU Set QoS information for DSCP marking over N3/N9 in the transport network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Restore PFCP Sessions at an alternative 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Subscription update on support of Remaining data reporting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Terminology of MPQUIC-based steering functionalities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VPLMN QoS Constraints supporting Multiple 5QIs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(2/4)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898B6E-F6E9-CFC4-1AB4-E3B93CD57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69645"/>
              </p:ext>
            </p:extLst>
          </p:nvPr>
        </p:nvGraphicFramePr>
        <p:xfrm>
          <a:off x="542537" y="2079132"/>
          <a:ext cx="10967779" cy="34339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C4-250493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VPLMN QoS Constraints supporting Multiple 5QIs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N16a enhancements to signal delay-related AF requests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N38 enhancements for I-SMF based Local Offloading Management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23.548-0296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C4-250259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PDU Set QoS in Alternative QoS Profile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23.501-5524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serving satellite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23.502-5129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AMF indication of AMF Data Restoration synchronization is initiated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Layer-2 multi-hop U2N relaying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reference model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C4-250638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Feature ID and VFL interoperability indicator for NWDAF, untrusted AF, and trusted Afs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23.501-5978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of MlAnalyticsInfo attributes for VFL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310235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(3/4)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8E3B10-5B8B-504A-D484-74360F266E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475632"/>
              </p:ext>
            </p:extLst>
          </p:nvPr>
        </p:nvGraphicFramePr>
        <p:xfrm>
          <a:off x="542537" y="2079132"/>
          <a:ext cx="10967779" cy="359806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EIF discovery and selection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23.501-5897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Multi-hop 5G ProSe Layer-2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C4-250426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Local Offloading Management Allowed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Neasdf_DNSContext service updates for I-SMF based Local Offloading Management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23.548-0274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Header Handling Reporting Control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23.501-5454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23.502-4877</a:t>
                      </a:r>
                      <a:b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23.503-1329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Layer-2 multi-hop U2N relaying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GEO Satellite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23.502-5129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2790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(4/4)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FE4372-1CB9-61C3-F367-C618655FD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146105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C4-250458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broadcast support for NTN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Enhancement of Additional ULI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AfNetSliceRepl feature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EnCommonDnai feature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data type and data values on relative velocity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29.572-0295.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data type and data values on relative velocity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29.572-0296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C4-250485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AMF Signalling Measurement Event for Storm Mitigation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29.571-0632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223921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A661CC4-7146-F857-C0ED-424591E6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310979"/>
              </p:ext>
            </p:extLst>
          </p:nvPr>
        </p:nvGraphicFramePr>
        <p:xfrm>
          <a:off x="745921" y="1825625"/>
          <a:ext cx="10200644" cy="737956"/>
        </p:xfrm>
        <a:graphic>
          <a:graphicData uri="http://schemas.openxmlformats.org/drawingml/2006/table">
            <a:tbl>
              <a:tblPr firstRow="1" firstCol="1" bandRow="1"/>
              <a:tblGrid>
                <a:gridCol w="596027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431049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34125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3067457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415977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592112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1023078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760751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1322882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04556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31.102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spcAft>
                          <a:spcPts val="60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Introducing satellite access PLMN ID indication</a:t>
                      </a: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19.0.0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C6-250092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Vodafone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ECRATU, TEI19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23.122-1314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  <p:pic>
        <p:nvPicPr>
          <p:cNvPr id="13" name="图片 1">
            <a:extLst>
              <a:ext uri="{FF2B5EF4-FFF2-40B4-BE49-F238E27FC236}">
                <a16:creationId xmlns:a16="http://schemas.microsoft.com/office/drawing/2014/main" id="{40FAEDCC-5DE9-4952-A376-4F0FF2EA19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92" y="2054276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2F3C2E-30D5-7BA8-0B39-3CA40F89F4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542" y="1973651"/>
            <a:ext cx="1523632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537804" y="201431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Thanh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</TotalTime>
  <Words>4136</Words>
  <Application>Microsoft Office PowerPoint</Application>
  <PresentationFormat>Widescreen</PresentationFormat>
  <Paragraphs>1313</Paragraphs>
  <Slides>52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SA#107 </vt:lpstr>
      <vt:lpstr>CT Officials</vt:lpstr>
      <vt:lpstr>TSG CT Officials</vt:lpstr>
      <vt:lpstr>TSG CT Officials (new)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Backward Incompatible Changes in Rel-18</vt:lpstr>
      <vt:lpstr>For Information to SA</vt:lpstr>
      <vt:lpstr>Information to TSG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New approved  Study/Work Items</vt:lpstr>
      <vt:lpstr>New Study Items Rel-19</vt:lpstr>
      <vt:lpstr>New Work Items Rel-19</vt:lpstr>
      <vt:lpstr>Revised approved Work Items Rel-19 1/2</vt:lpstr>
      <vt:lpstr>Revised approved Work Items Rel-19 2/2</vt:lpstr>
      <vt:lpstr>TR/TS sent to plenary</vt:lpstr>
      <vt:lpstr>New TR/TS for Information</vt:lpstr>
      <vt:lpstr>New TR/TS for Approval 1/1</vt:lpstr>
      <vt:lpstr>New Specification numbers</vt:lpstr>
      <vt:lpstr>New allocated Specification numbers 1/1</vt:lpstr>
      <vt:lpstr>CRs for conditional approval </vt:lpstr>
      <vt:lpstr>CT1: CRs for conditional approval (1/4)</vt:lpstr>
      <vt:lpstr>CT1: CRs for conditional approval (2/4)</vt:lpstr>
      <vt:lpstr>CT1: CRs for conditional approval (3/4)</vt:lpstr>
      <vt:lpstr>CT1: CRs for conditional approval (4/4)</vt:lpstr>
      <vt:lpstr>CT3: CRs for conditional approval(1/4) </vt:lpstr>
      <vt:lpstr>CT3: CRs for conditional approval(2/4) </vt:lpstr>
      <vt:lpstr>CT3: CRs for conditional approval(3/4) </vt:lpstr>
      <vt:lpstr>CT3: CRs for conditional approval(4/4) </vt:lpstr>
      <vt:lpstr>CT4: CRs for conditional approval (1/4) </vt:lpstr>
      <vt:lpstr>CT4: CRs for conditional approval (2/4) </vt:lpstr>
      <vt:lpstr>CT4: CRs for conditional approval (3/4) </vt:lpstr>
      <vt:lpstr>CT4: CRs for conditional approval (4/4) 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942</cp:revision>
  <dcterms:created xsi:type="dcterms:W3CDTF">2010-02-05T13:52:04Z</dcterms:created>
  <dcterms:modified xsi:type="dcterms:W3CDTF">2025-03-14T00:13:40Z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